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4" r:id="rId2"/>
    <p:sldId id="257" r:id="rId3"/>
    <p:sldId id="258" r:id="rId4"/>
    <p:sldId id="259" r:id="rId5"/>
    <p:sldId id="269" r:id="rId6"/>
    <p:sldId id="265" r:id="rId7"/>
    <p:sldId id="266" r:id="rId8"/>
    <p:sldId id="267" r:id="rId9"/>
    <p:sldId id="271" r:id="rId10"/>
    <p:sldId id="272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Poppins Bold" panose="020B0604020202020204" charset="0"/>
      <p:regular r:id="rId14"/>
    </p:embeddedFont>
    <p:embeddedFont>
      <p:font typeface="Poppins Ultra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7E0"/>
    <a:srgbClr val="81B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08F32-1BDA-47FD-99A2-6E53099F8948}" v="19" dt="2024-05-05T06:02:00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MATHI S" userId="5d426ed522bd736b" providerId="LiveId" clId="{E804E2C1-50AF-48CA-A61E-73991E55A384}"/>
    <pc:docChg chg="custSel delSld modSld">
      <pc:chgData name="VANMATHI S" userId="5d426ed522bd736b" providerId="LiveId" clId="{E804E2C1-50AF-48CA-A61E-73991E55A384}" dt="2024-05-05T10:01:30.166" v="5" actId="1076"/>
      <pc:docMkLst>
        <pc:docMk/>
      </pc:docMkLst>
      <pc:sldChg chg="delSp modSp mod">
        <pc:chgData name="VANMATHI S" userId="5d426ed522bd736b" providerId="LiveId" clId="{E804E2C1-50AF-48CA-A61E-73991E55A384}" dt="2024-05-05T10:01:30.166" v="5" actId="1076"/>
        <pc:sldMkLst>
          <pc:docMk/>
          <pc:sldMk cId="0" sldId="258"/>
        </pc:sldMkLst>
        <pc:spChg chg="mod">
          <ac:chgData name="VANMATHI S" userId="5d426ed522bd736b" providerId="LiveId" clId="{E804E2C1-50AF-48CA-A61E-73991E55A384}" dt="2024-05-05T10:01:30.166" v="5" actId="1076"/>
          <ac:spMkLst>
            <pc:docMk/>
            <pc:sldMk cId="0" sldId="258"/>
            <ac:spMk id="22" creationId="{00000000-0000-0000-0000-000000000000}"/>
          </ac:spMkLst>
        </pc:spChg>
        <pc:spChg chg="del">
          <ac:chgData name="VANMATHI S" userId="5d426ed522bd736b" providerId="LiveId" clId="{E804E2C1-50AF-48CA-A61E-73991E55A384}" dt="2024-05-05T10:00:53.865" v="1" actId="478"/>
          <ac:spMkLst>
            <pc:docMk/>
            <pc:sldMk cId="0" sldId="258"/>
            <ac:spMk id="33" creationId="{00000000-0000-0000-0000-000000000000}"/>
          </ac:spMkLst>
        </pc:spChg>
        <pc:grpChg chg="del">
          <ac:chgData name="VANMATHI S" userId="5d426ed522bd736b" providerId="LiveId" clId="{E804E2C1-50AF-48CA-A61E-73991E55A384}" dt="2024-05-05T10:00:56.243" v="2" actId="478"/>
          <ac:grpSpMkLst>
            <pc:docMk/>
            <pc:sldMk cId="0" sldId="258"/>
            <ac:grpSpMk id="30" creationId="{00000000-0000-0000-0000-000000000000}"/>
          </ac:grpSpMkLst>
        </pc:grpChg>
        <pc:grpChg chg="mod">
          <ac:chgData name="VANMATHI S" userId="5d426ed522bd736b" providerId="LiveId" clId="{E804E2C1-50AF-48CA-A61E-73991E55A384}" dt="2024-05-05T10:01:06.257" v="3" actId="1076"/>
          <ac:grpSpMkLst>
            <pc:docMk/>
            <pc:sldMk cId="0" sldId="258"/>
            <ac:grpSpMk id="34" creationId="{00000000-0000-0000-0000-000000000000}"/>
          </ac:grpSpMkLst>
        </pc:grpChg>
      </pc:sldChg>
      <pc:sldChg chg="del">
        <pc:chgData name="VANMATHI S" userId="5d426ed522bd736b" providerId="LiveId" clId="{E804E2C1-50AF-48CA-A61E-73991E55A384}" dt="2024-05-05T10:00:14.869" v="0" actId="47"/>
        <pc:sldMkLst>
          <pc:docMk/>
          <pc:sldMk cId="4015657969" sldId="273"/>
        </pc:sldMkLst>
      </pc:sldChg>
    </pc:docChg>
  </pc:docChgLst>
  <pc:docChgLst>
    <pc:chgData name="VANMATHI S" userId="5d426ed522bd736b" providerId="LiveId" clId="{9DFB65C2-6A1E-4A76-B77D-204EC9ED0D2F}"/>
    <pc:docChg chg="custSel delSld modSld">
      <pc:chgData name="VANMATHI S" userId="5d426ed522bd736b" providerId="LiveId" clId="{9DFB65C2-6A1E-4A76-B77D-204EC9ED0D2F}" dt="2024-05-05T11:23:45.254" v="7" actId="1076"/>
      <pc:docMkLst>
        <pc:docMk/>
      </pc:docMkLst>
      <pc:sldChg chg="delSp modSp mod">
        <pc:chgData name="VANMATHI S" userId="5d426ed522bd736b" providerId="LiveId" clId="{9DFB65C2-6A1E-4A76-B77D-204EC9ED0D2F}" dt="2024-05-05T11:23:45.254" v="7" actId="1076"/>
        <pc:sldMkLst>
          <pc:docMk/>
          <pc:sldMk cId="0" sldId="258"/>
        </pc:sldMkLst>
        <pc:spChg chg="mod">
          <ac:chgData name="VANMATHI S" userId="5d426ed522bd736b" providerId="LiveId" clId="{9DFB65C2-6A1E-4A76-B77D-204EC9ED0D2F}" dt="2024-05-05T11:23:45.254" v="7" actId="1076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VANMATHI S" userId="5d426ed522bd736b" providerId="LiveId" clId="{9DFB65C2-6A1E-4A76-B77D-204EC9ED0D2F}" dt="2024-05-05T11:23:26.901" v="2" actId="478"/>
          <ac:spMkLst>
            <pc:docMk/>
            <pc:sldMk cId="0" sldId="258"/>
            <ac:spMk id="14" creationId="{00000000-0000-0000-0000-000000000000}"/>
          </ac:spMkLst>
        </pc:spChg>
        <pc:spChg chg="del topLvl">
          <ac:chgData name="VANMATHI S" userId="5d426ed522bd736b" providerId="LiveId" clId="{9DFB65C2-6A1E-4A76-B77D-204EC9ED0D2F}" dt="2024-05-05T11:23:29.868" v="4" actId="478"/>
          <ac:spMkLst>
            <pc:docMk/>
            <pc:sldMk cId="0" sldId="258"/>
            <ac:spMk id="16" creationId="{00000000-0000-0000-0000-000000000000}"/>
          </ac:spMkLst>
        </pc:spChg>
        <pc:spChg chg="del mod topLvl">
          <ac:chgData name="VANMATHI S" userId="5d426ed522bd736b" providerId="LiveId" clId="{9DFB65C2-6A1E-4A76-B77D-204EC9ED0D2F}" dt="2024-05-05T11:23:33.370" v="5" actId="478"/>
          <ac:spMkLst>
            <pc:docMk/>
            <pc:sldMk cId="0" sldId="258"/>
            <ac:spMk id="17" creationId="{00000000-0000-0000-0000-000000000000}"/>
          </ac:spMkLst>
        </pc:spChg>
        <pc:grpChg chg="del">
          <ac:chgData name="VANMATHI S" userId="5d426ed522bd736b" providerId="LiveId" clId="{9DFB65C2-6A1E-4A76-B77D-204EC9ED0D2F}" dt="2024-05-05T11:23:29.868" v="4" actId="478"/>
          <ac:grpSpMkLst>
            <pc:docMk/>
            <pc:sldMk cId="0" sldId="258"/>
            <ac:grpSpMk id="15" creationId="{00000000-0000-0000-0000-000000000000}"/>
          </ac:grpSpMkLst>
        </pc:grpChg>
        <pc:grpChg chg="mod">
          <ac:chgData name="VANMATHI S" userId="5d426ed522bd736b" providerId="LiveId" clId="{9DFB65C2-6A1E-4A76-B77D-204EC9ED0D2F}" dt="2024-05-05T11:23:38.333" v="6" actId="1076"/>
          <ac:grpSpMkLst>
            <pc:docMk/>
            <pc:sldMk cId="0" sldId="258"/>
            <ac:grpSpMk id="19" creationId="{00000000-0000-0000-0000-000000000000}"/>
          </ac:grpSpMkLst>
        </pc:grpChg>
      </pc:sldChg>
      <pc:sldChg chg="del">
        <pc:chgData name="VANMATHI S" userId="5d426ed522bd736b" providerId="LiveId" clId="{9DFB65C2-6A1E-4A76-B77D-204EC9ED0D2F}" dt="2024-05-05T11:23:21.597" v="0" actId="47"/>
        <pc:sldMkLst>
          <pc:docMk/>
          <pc:sldMk cId="0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AB0DE-75E8-3DCD-35C1-8186F04685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B824BB-B445-FC43-2AE5-085D6D7EFBA0}"/>
              </a:ext>
            </a:extLst>
          </p:cNvPr>
          <p:cNvSpPr/>
          <p:nvPr/>
        </p:nvSpPr>
        <p:spPr>
          <a:xfrm>
            <a:off x="0" y="294430"/>
            <a:ext cx="18288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3518B923-7412-7FB8-8985-22A3787B243E}"/>
              </a:ext>
            </a:extLst>
          </p:cNvPr>
          <p:cNvSpPr/>
          <p:nvPr/>
        </p:nvSpPr>
        <p:spPr>
          <a:xfrm>
            <a:off x="838200" y="221887"/>
            <a:ext cx="3352800" cy="2209800"/>
          </a:xfrm>
          <a:custGeom>
            <a:avLst/>
            <a:gdLst/>
            <a:ahLst/>
            <a:cxnLst/>
            <a:rect l="l" t="t" r="r" b="b"/>
            <a:pathLst>
              <a:path w="3231129" h="1874055">
                <a:moveTo>
                  <a:pt x="0" y="0"/>
                </a:moveTo>
                <a:lnTo>
                  <a:pt x="3231129" y="0"/>
                </a:lnTo>
                <a:lnTo>
                  <a:pt x="3231129" y="1874054"/>
                </a:lnTo>
                <a:lnTo>
                  <a:pt x="0" y="1874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99FFF63-B18A-2C39-F66A-C5096CBB96C5}"/>
              </a:ext>
            </a:extLst>
          </p:cNvPr>
          <p:cNvSpPr txBox="1"/>
          <p:nvPr/>
        </p:nvSpPr>
        <p:spPr>
          <a:xfrm>
            <a:off x="0" y="2628900"/>
            <a:ext cx="18288000" cy="1935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4400" dirty="0">
                <a:solidFill>
                  <a:srgbClr val="05066D"/>
                </a:solidFill>
                <a:latin typeface="Poppins Ultra-Bold"/>
              </a:rPr>
              <a:t>TAMILNADU SKILL DEVELOPMENT CORPORATION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4400" dirty="0">
                <a:solidFill>
                  <a:srgbClr val="05066D"/>
                </a:solidFill>
                <a:latin typeface="Poppins Ultra-Bold"/>
              </a:rPr>
              <a:t>Naan </a:t>
            </a:r>
            <a:r>
              <a:rPr lang="en-US" sz="4400" dirty="0" err="1">
                <a:solidFill>
                  <a:srgbClr val="05066D"/>
                </a:solidFill>
                <a:latin typeface="Poppins Ultra-Bold"/>
              </a:rPr>
              <a:t>Mudhalvan</a:t>
            </a:r>
            <a:r>
              <a:rPr lang="en-US" sz="4400" dirty="0">
                <a:solidFill>
                  <a:srgbClr val="05066D"/>
                </a:solidFill>
                <a:latin typeface="Poppins Ultra-Bold"/>
              </a:rPr>
              <a:t> Niral </a:t>
            </a:r>
            <a:r>
              <a:rPr lang="en-US" sz="4400" dirty="0" err="1">
                <a:solidFill>
                  <a:srgbClr val="05066D"/>
                </a:solidFill>
                <a:latin typeface="Poppins Ultra-Bold"/>
              </a:rPr>
              <a:t>Thiruvizha</a:t>
            </a:r>
            <a:r>
              <a:rPr lang="en-US" sz="4400" dirty="0">
                <a:solidFill>
                  <a:srgbClr val="05066D"/>
                </a:solidFill>
                <a:latin typeface="Poppins Ultra-Bold"/>
              </a:rPr>
              <a:t> Project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9D0045-E2C8-FB3E-DD04-0A2D18620399}"/>
              </a:ext>
            </a:extLst>
          </p:cNvPr>
          <p:cNvSpPr/>
          <p:nvPr/>
        </p:nvSpPr>
        <p:spPr>
          <a:xfrm>
            <a:off x="609600" y="4960699"/>
            <a:ext cx="17068800" cy="762000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Poppins Ultra-Bold" panose="020B0604020202020204" charset="0"/>
                <a:cs typeface="Poppins Ultra-Bold" panose="020B0604020202020204" charset="0"/>
              </a:rPr>
              <a:t>Care Connect: Intelligent Healthcare Data Monitoring And Management System</a:t>
            </a:r>
            <a:endParaRPr lang="en-IN" sz="3000" b="1" dirty="0">
              <a:solidFill>
                <a:schemeClr val="tx1"/>
              </a:solidFill>
              <a:latin typeface="Poppins Ultra-Bold" panose="020B0604020202020204" charset="0"/>
              <a:cs typeface="Poppins Ultra-Bold" panose="020B060402020202020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9D94E4A-6B60-2ECA-CE9F-28A72EAD615C}"/>
              </a:ext>
            </a:extLst>
          </p:cNvPr>
          <p:cNvGrpSpPr/>
          <p:nvPr/>
        </p:nvGrpSpPr>
        <p:grpSpPr>
          <a:xfrm>
            <a:off x="609600" y="6204439"/>
            <a:ext cx="4572000" cy="790508"/>
            <a:chOff x="-12333" y="-30694"/>
            <a:chExt cx="1087371" cy="20820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056F8B7-1BF3-932D-EBFA-7CD63908C31F}"/>
                </a:ext>
              </a:extLst>
            </p:cNvPr>
            <p:cNvSpPr/>
            <p:nvPr/>
          </p:nvSpPr>
          <p:spPr>
            <a:xfrm>
              <a:off x="0" y="0"/>
              <a:ext cx="1075038" cy="170100"/>
            </a:xfrm>
            <a:custGeom>
              <a:avLst/>
              <a:gdLst/>
              <a:ahLst/>
              <a:cxnLst/>
              <a:rect l="l" t="t" r="r" b="b"/>
              <a:pathLst>
                <a:path w="1075038" h="170100">
                  <a:moveTo>
                    <a:pt x="32244" y="0"/>
                  </a:moveTo>
                  <a:lnTo>
                    <a:pt x="1042794" y="0"/>
                  </a:lnTo>
                  <a:cubicBezTo>
                    <a:pt x="1060602" y="0"/>
                    <a:pt x="1075038" y="14436"/>
                    <a:pt x="1075038" y="32244"/>
                  </a:cubicBezTo>
                  <a:lnTo>
                    <a:pt x="1075038" y="137856"/>
                  </a:lnTo>
                  <a:cubicBezTo>
                    <a:pt x="1075038" y="146407"/>
                    <a:pt x="1071641" y="154609"/>
                    <a:pt x="1065594" y="160656"/>
                  </a:cubicBezTo>
                  <a:cubicBezTo>
                    <a:pt x="1059547" y="166702"/>
                    <a:pt x="1051346" y="170100"/>
                    <a:pt x="1042794" y="170100"/>
                  </a:cubicBezTo>
                  <a:lnTo>
                    <a:pt x="32244" y="170100"/>
                  </a:lnTo>
                  <a:cubicBezTo>
                    <a:pt x="23692" y="170100"/>
                    <a:pt x="15491" y="166702"/>
                    <a:pt x="9444" y="160656"/>
                  </a:cubicBezTo>
                  <a:cubicBezTo>
                    <a:pt x="3397" y="154609"/>
                    <a:pt x="0" y="146407"/>
                    <a:pt x="0" y="137856"/>
                  </a:cubicBezTo>
                  <a:lnTo>
                    <a:pt x="0" y="32244"/>
                  </a:lnTo>
                  <a:cubicBezTo>
                    <a:pt x="0" y="23692"/>
                    <a:pt x="3397" y="15491"/>
                    <a:pt x="9444" y="9444"/>
                  </a:cubicBezTo>
                  <a:cubicBezTo>
                    <a:pt x="15491" y="3397"/>
                    <a:pt x="23692" y="0"/>
                    <a:pt x="32244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33006CF8-69CB-14A2-1DE0-CD5D0D6C5E6F}"/>
                </a:ext>
              </a:extLst>
            </p:cNvPr>
            <p:cNvSpPr txBox="1"/>
            <p:nvPr/>
          </p:nvSpPr>
          <p:spPr>
            <a:xfrm>
              <a:off x="-12333" y="-30694"/>
              <a:ext cx="1075038" cy="208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r>
                <a:rPr lang="en-US" sz="2441" b="1" dirty="0">
                  <a:solidFill>
                    <a:srgbClr val="FFFFFF"/>
                  </a:solidFill>
                  <a:latin typeface="Canva Sans"/>
                </a:rPr>
                <a:t>Done by 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9B318A6-FC92-0EDD-B16C-3F67DB27D192}"/>
              </a:ext>
            </a:extLst>
          </p:cNvPr>
          <p:cNvGrpSpPr/>
          <p:nvPr/>
        </p:nvGrpSpPr>
        <p:grpSpPr>
          <a:xfrm>
            <a:off x="13180381" y="6335581"/>
            <a:ext cx="4450352" cy="645847"/>
            <a:chOff x="0" y="0"/>
            <a:chExt cx="1172109" cy="1701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40AB27A-C078-B50D-23A3-FA144C63F507}"/>
                </a:ext>
              </a:extLst>
            </p:cNvPr>
            <p:cNvSpPr/>
            <p:nvPr/>
          </p:nvSpPr>
          <p:spPr>
            <a:xfrm>
              <a:off x="0" y="0"/>
              <a:ext cx="1172109" cy="170100"/>
            </a:xfrm>
            <a:custGeom>
              <a:avLst/>
              <a:gdLst/>
              <a:ahLst/>
              <a:cxnLst/>
              <a:rect l="l" t="t" r="r" b="b"/>
              <a:pathLst>
                <a:path w="1172109" h="170100">
                  <a:moveTo>
                    <a:pt x="29574" y="0"/>
                  </a:moveTo>
                  <a:lnTo>
                    <a:pt x="1142535" y="0"/>
                  </a:lnTo>
                  <a:cubicBezTo>
                    <a:pt x="1150379" y="0"/>
                    <a:pt x="1157901" y="3116"/>
                    <a:pt x="1163447" y="8662"/>
                  </a:cubicBezTo>
                  <a:cubicBezTo>
                    <a:pt x="1168993" y="14208"/>
                    <a:pt x="1172109" y="21730"/>
                    <a:pt x="1172109" y="29574"/>
                  </a:cubicBezTo>
                  <a:lnTo>
                    <a:pt x="1172109" y="140526"/>
                  </a:lnTo>
                  <a:cubicBezTo>
                    <a:pt x="1172109" y="148369"/>
                    <a:pt x="1168993" y="155892"/>
                    <a:pt x="1163447" y="161438"/>
                  </a:cubicBezTo>
                  <a:cubicBezTo>
                    <a:pt x="1157901" y="166984"/>
                    <a:pt x="1150379" y="170100"/>
                    <a:pt x="1142535" y="170100"/>
                  </a:cubicBezTo>
                  <a:lnTo>
                    <a:pt x="29574" y="170100"/>
                  </a:lnTo>
                  <a:cubicBezTo>
                    <a:pt x="21730" y="170100"/>
                    <a:pt x="14208" y="166984"/>
                    <a:pt x="8662" y="161438"/>
                  </a:cubicBezTo>
                  <a:cubicBezTo>
                    <a:pt x="3116" y="155892"/>
                    <a:pt x="0" y="148369"/>
                    <a:pt x="0" y="140526"/>
                  </a:cubicBezTo>
                  <a:lnTo>
                    <a:pt x="0" y="29574"/>
                  </a:lnTo>
                  <a:cubicBezTo>
                    <a:pt x="0" y="21730"/>
                    <a:pt x="3116" y="14208"/>
                    <a:pt x="8662" y="8662"/>
                  </a:cubicBezTo>
                  <a:cubicBezTo>
                    <a:pt x="14208" y="3116"/>
                    <a:pt x="21730" y="0"/>
                    <a:pt x="29574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985F78D-B1F4-8CC1-113A-E57791F4D7F3}"/>
                </a:ext>
              </a:extLst>
            </p:cNvPr>
            <p:cNvSpPr txBox="1"/>
            <p:nvPr/>
          </p:nvSpPr>
          <p:spPr>
            <a:xfrm>
              <a:off x="0" y="-38100"/>
              <a:ext cx="1172109" cy="208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r>
                <a:rPr lang="en-US" sz="2441" b="1" dirty="0">
                  <a:solidFill>
                    <a:srgbClr val="FFFFFF"/>
                  </a:solidFill>
                  <a:latin typeface="Canva Sans"/>
                </a:rPr>
                <a:t>Guided by </a:t>
              </a:r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D9C7E99C-4F27-2DEF-6934-E2D3359529C6}"/>
              </a:ext>
            </a:extLst>
          </p:cNvPr>
          <p:cNvSpPr txBox="1"/>
          <p:nvPr/>
        </p:nvSpPr>
        <p:spPr>
          <a:xfrm>
            <a:off x="-762000" y="7394349"/>
            <a:ext cx="7522315" cy="289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4"/>
              </a:lnSpc>
            </a:pPr>
            <a:r>
              <a:rPr lang="en-US" sz="2738" b="1" dirty="0">
                <a:solidFill>
                  <a:srgbClr val="05066D"/>
                </a:solidFill>
                <a:latin typeface="Canva Sans"/>
              </a:rPr>
              <a:t>Vanmathi S , </a:t>
            </a:r>
            <a:r>
              <a:rPr lang="en-US" sz="2738" b="1" dirty="0" err="1">
                <a:solidFill>
                  <a:srgbClr val="05066D"/>
                </a:solidFill>
                <a:latin typeface="Canva Sans"/>
              </a:rPr>
              <a:t>Sowndarya</a:t>
            </a:r>
            <a:r>
              <a:rPr lang="en-US" sz="2738" b="1" dirty="0">
                <a:solidFill>
                  <a:srgbClr val="05066D"/>
                </a:solidFill>
                <a:latin typeface="Canva Sans"/>
              </a:rPr>
              <a:t> K</a:t>
            </a:r>
          </a:p>
          <a:p>
            <a:pPr algn="ctr">
              <a:lnSpc>
                <a:spcPts val="3834"/>
              </a:lnSpc>
            </a:pPr>
            <a:r>
              <a:rPr lang="en-US" sz="2738" b="1" dirty="0">
                <a:solidFill>
                  <a:srgbClr val="05066D"/>
                </a:solidFill>
                <a:latin typeface="Canva Sans"/>
              </a:rPr>
              <a:t>Vanitha Lakshmi G and </a:t>
            </a:r>
            <a:r>
              <a:rPr lang="en-US" sz="2738" b="1" dirty="0" err="1">
                <a:solidFill>
                  <a:srgbClr val="05066D"/>
                </a:solidFill>
                <a:latin typeface="Canva Sans"/>
              </a:rPr>
              <a:t>Yuvasree</a:t>
            </a:r>
            <a:r>
              <a:rPr lang="en-US" sz="2738" b="1" dirty="0">
                <a:solidFill>
                  <a:srgbClr val="05066D"/>
                </a:solidFill>
                <a:latin typeface="Canva Sans"/>
              </a:rPr>
              <a:t> C</a:t>
            </a:r>
          </a:p>
          <a:p>
            <a:pPr algn="ctr">
              <a:lnSpc>
                <a:spcPts val="3834"/>
              </a:lnSpc>
            </a:pPr>
            <a:r>
              <a:rPr lang="en-US" sz="2738" b="1" dirty="0">
                <a:solidFill>
                  <a:srgbClr val="05066D"/>
                </a:solidFill>
                <a:latin typeface="Canva Sans"/>
              </a:rPr>
              <a:t>Department of CSE</a:t>
            </a:r>
          </a:p>
          <a:p>
            <a:pPr algn="ctr">
              <a:lnSpc>
                <a:spcPts val="3834"/>
              </a:lnSpc>
            </a:pPr>
            <a:r>
              <a:rPr lang="en-US" sz="2738" b="1" dirty="0">
                <a:solidFill>
                  <a:srgbClr val="05066D"/>
                </a:solidFill>
                <a:latin typeface="Canva Sans"/>
              </a:rPr>
              <a:t>Adhiparasakthi Engineering College Melmaruvathur.</a:t>
            </a:r>
          </a:p>
          <a:p>
            <a:pPr>
              <a:lnSpc>
                <a:spcPts val="3834"/>
              </a:lnSpc>
              <a:spcBef>
                <a:spcPct val="0"/>
              </a:spcBef>
            </a:pPr>
            <a:endParaRPr lang="en-US" sz="2738" dirty="0">
              <a:solidFill>
                <a:srgbClr val="05066D"/>
              </a:solidFill>
              <a:latin typeface="Canva San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FA8AB3C-89CA-EE8A-648B-57626AC6850E}"/>
              </a:ext>
            </a:extLst>
          </p:cNvPr>
          <p:cNvSpPr txBox="1"/>
          <p:nvPr/>
        </p:nvSpPr>
        <p:spPr>
          <a:xfrm>
            <a:off x="12219703" y="7472296"/>
            <a:ext cx="6047041" cy="191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4"/>
              </a:lnSpc>
            </a:pPr>
            <a:r>
              <a:rPr lang="en-US" sz="2738" b="1" dirty="0">
                <a:solidFill>
                  <a:srgbClr val="05066D"/>
                </a:solidFill>
                <a:latin typeface="Canva Sans"/>
              </a:rPr>
              <a:t>Dr. C. </a:t>
            </a:r>
            <a:r>
              <a:rPr lang="en-US" sz="2738" b="1" dirty="0" err="1">
                <a:solidFill>
                  <a:srgbClr val="05066D"/>
                </a:solidFill>
                <a:latin typeface="Canva Sans"/>
              </a:rPr>
              <a:t>Dhaya</a:t>
            </a:r>
            <a:r>
              <a:rPr lang="en-US" sz="2738" b="1" dirty="0">
                <a:solidFill>
                  <a:srgbClr val="05066D"/>
                </a:solidFill>
                <a:latin typeface="Canva Sans"/>
              </a:rPr>
              <a:t>, Professor and Head</a:t>
            </a:r>
          </a:p>
          <a:p>
            <a:pPr algn="ctr">
              <a:lnSpc>
                <a:spcPts val="3834"/>
              </a:lnSpc>
            </a:pPr>
            <a:r>
              <a:rPr lang="en-US" sz="2738" b="1" dirty="0">
                <a:solidFill>
                  <a:srgbClr val="05066D"/>
                </a:solidFill>
                <a:latin typeface="Canva Sans"/>
              </a:rPr>
              <a:t>Department of CSE</a:t>
            </a:r>
          </a:p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sz="2738" b="1" dirty="0">
                <a:solidFill>
                  <a:srgbClr val="05066D"/>
                </a:solidFill>
                <a:latin typeface="Canva Sans"/>
              </a:rPr>
              <a:t>Adhiparasakthi Engineering College</a:t>
            </a:r>
          </a:p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sz="2738" b="1" dirty="0">
                <a:solidFill>
                  <a:srgbClr val="05066D"/>
                </a:solidFill>
                <a:latin typeface="Canva Sans"/>
              </a:rPr>
              <a:t>Melmaruvathur.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7D081-BB1A-F42E-FA34-1FC3EC08BD98}"/>
              </a:ext>
            </a:extLst>
          </p:cNvPr>
          <p:cNvSpPr txBox="1"/>
          <p:nvPr/>
        </p:nvSpPr>
        <p:spPr>
          <a:xfrm>
            <a:off x="6380328" y="7886567"/>
            <a:ext cx="5159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Intermediate Review 2</a:t>
            </a:r>
          </a:p>
          <a:p>
            <a:pPr algn="ctr"/>
            <a:r>
              <a:rPr lang="en-US" sz="2800" b="1" dirty="0"/>
              <a:t> 24-04-2024</a:t>
            </a:r>
            <a:endParaRPr lang="en-IN" sz="2800" b="1" dirty="0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500A78D1-614F-BCCA-AB76-6CF09BE75A68}"/>
              </a:ext>
            </a:extLst>
          </p:cNvPr>
          <p:cNvSpPr/>
          <p:nvPr/>
        </p:nvSpPr>
        <p:spPr>
          <a:xfrm>
            <a:off x="6081594" y="339806"/>
            <a:ext cx="2236156" cy="2334470"/>
          </a:xfrm>
          <a:custGeom>
            <a:avLst/>
            <a:gdLst/>
            <a:ahLst/>
            <a:cxnLst/>
            <a:rect l="l" t="t" r="r" b="b"/>
            <a:pathLst>
              <a:path w="2234974" h="2256599">
                <a:moveTo>
                  <a:pt x="0" y="0"/>
                </a:moveTo>
                <a:lnTo>
                  <a:pt x="2234975" y="0"/>
                </a:lnTo>
                <a:lnTo>
                  <a:pt x="2234975" y="2256599"/>
                </a:lnTo>
                <a:lnTo>
                  <a:pt x="0" y="2256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7"/>
            </a:stretch>
          </a:blipFill>
        </p:spPr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BEDCCEA8-0CC6-E87E-3FDB-672531373D1B}"/>
              </a:ext>
            </a:extLst>
          </p:cNvPr>
          <p:cNvSpPr/>
          <p:nvPr/>
        </p:nvSpPr>
        <p:spPr>
          <a:xfrm>
            <a:off x="9816828" y="341426"/>
            <a:ext cx="3266072" cy="2209799"/>
          </a:xfrm>
          <a:custGeom>
            <a:avLst/>
            <a:gdLst/>
            <a:ahLst/>
            <a:cxnLst/>
            <a:rect l="l" t="t" r="r" b="b"/>
            <a:pathLst>
              <a:path w="3110867" h="2077306">
                <a:moveTo>
                  <a:pt x="0" y="0"/>
                </a:moveTo>
                <a:lnTo>
                  <a:pt x="3110868" y="0"/>
                </a:lnTo>
                <a:lnTo>
                  <a:pt x="3110868" y="2077306"/>
                </a:lnTo>
                <a:lnTo>
                  <a:pt x="0" y="2077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4DBBB9-9ED0-449D-C5E9-F47F2395BB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368559"/>
            <a:ext cx="2087234" cy="20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7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6175" y="3771371"/>
            <a:ext cx="16139260" cy="16139260"/>
          </a:xfrm>
          <a:custGeom>
            <a:avLst/>
            <a:gdLst/>
            <a:ahLst/>
            <a:cxnLst/>
            <a:rect l="l" t="t" r="r" b="b"/>
            <a:pathLst>
              <a:path w="16139260" h="16139260">
                <a:moveTo>
                  <a:pt x="0" y="0"/>
                </a:moveTo>
                <a:lnTo>
                  <a:pt x="16139261" y="0"/>
                </a:lnTo>
                <a:lnTo>
                  <a:pt x="16139261" y="16139261"/>
                </a:lnTo>
                <a:lnTo>
                  <a:pt x="0" y="16139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15301" y="-2712573"/>
            <a:ext cx="6861649" cy="6861649"/>
          </a:xfrm>
          <a:custGeom>
            <a:avLst/>
            <a:gdLst/>
            <a:ahLst/>
            <a:cxnLst/>
            <a:rect l="l" t="t" r="r" b="b"/>
            <a:pathLst>
              <a:path w="6861649" h="6861649">
                <a:moveTo>
                  <a:pt x="0" y="0"/>
                </a:moveTo>
                <a:lnTo>
                  <a:pt x="6861648" y="0"/>
                </a:lnTo>
                <a:lnTo>
                  <a:pt x="6861648" y="6861648"/>
                </a:lnTo>
                <a:lnTo>
                  <a:pt x="0" y="6861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65984" y="340547"/>
            <a:ext cx="6544442" cy="9635457"/>
          </a:xfrm>
          <a:custGeom>
            <a:avLst/>
            <a:gdLst/>
            <a:ahLst/>
            <a:cxnLst/>
            <a:rect l="l" t="t" r="r" b="b"/>
            <a:pathLst>
              <a:path w="6544442" h="9635457">
                <a:moveTo>
                  <a:pt x="0" y="0"/>
                </a:moveTo>
                <a:lnTo>
                  <a:pt x="6544442" y="0"/>
                </a:lnTo>
                <a:lnTo>
                  <a:pt x="6544442" y="9635457"/>
                </a:lnTo>
                <a:lnTo>
                  <a:pt x="0" y="9635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423" r="-6042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50167" y="4149075"/>
            <a:ext cx="6529335" cy="2637077"/>
            <a:chOff x="0" y="0"/>
            <a:chExt cx="1497144" cy="604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97144" cy="604668"/>
            </a:xfrm>
            <a:custGeom>
              <a:avLst/>
              <a:gdLst/>
              <a:ahLst/>
              <a:cxnLst/>
              <a:rect l="l" t="t" r="r" b="b"/>
              <a:pathLst>
                <a:path w="1497144" h="604668">
                  <a:moveTo>
                    <a:pt x="15414" y="0"/>
                  </a:moveTo>
                  <a:lnTo>
                    <a:pt x="1481729" y="0"/>
                  </a:lnTo>
                  <a:cubicBezTo>
                    <a:pt x="1485818" y="0"/>
                    <a:pt x="1489738" y="1624"/>
                    <a:pt x="1492629" y="4515"/>
                  </a:cubicBezTo>
                  <a:cubicBezTo>
                    <a:pt x="1495520" y="7405"/>
                    <a:pt x="1497144" y="11326"/>
                    <a:pt x="1497144" y="15414"/>
                  </a:cubicBezTo>
                  <a:lnTo>
                    <a:pt x="1497144" y="589254"/>
                  </a:lnTo>
                  <a:cubicBezTo>
                    <a:pt x="1497144" y="593342"/>
                    <a:pt x="1495520" y="597263"/>
                    <a:pt x="1492629" y="600154"/>
                  </a:cubicBezTo>
                  <a:cubicBezTo>
                    <a:pt x="1489738" y="603044"/>
                    <a:pt x="1485818" y="604668"/>
                    <a:pt x="1481729" y="604668"/>
                  </a:cubicBezTo>
                  <a:lnTo>
                    <a:pt x="15414" y="604668"/>
                  </a:lnTo>
                  <a:cubicBezTo>
                    <a:pt x="11326" y="604668"/>
                    <a:pt x="7405" y="603044"/>
                    <a:pt x="4515" y="600154"/>
                  </a:cubicBezTo>
                  <a:cubicBezTo>
                    <a:pt x="1624" y="597263"/>
                    <a:pt x="0" y="593342"/>
                    <a:pt x="0" y="589254"/>
                  </a:cubicBezTo>
                  <a:lnTo>
                    <a:pt x="0" y="15414"/>
                  </a:lnTo>
                  <a:cubicBezTo>
                    <a:pt x="0" y="11326"/>
                    <a:pt x="1624" y="7405"/>
                    <a:pt x="4515" y="4515"/>
                  </a:cubicBezTo>
                  <a:cubicBezTo>
                    <a:pt x="7405" y="1624"/>
                    <a:pt x="11326" y="0"/>
                    <a:pt x="15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5066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497144" cy="766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8007"/>
                </a:lnSpc>
                <a:spcBef>
                  <a:spcPct val="0"/>
                </a:spcBef>
              </a:pPr>
              <a:r>
                <a:rPr lang="en-US" sz="5719" u="none" strike="noStrike">
                  <a:solidFill>
                    <a:srgbClr val="05066D"/>
                  </a:solidFill>
                  <a:latin typeface="Poppins Ultra-Bold"/>
                </a:rPr>
                <a:t>Thankyou !!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094856" y="2956519"/>
            <a:ext cx="1155662" cy="975392"/>
          </a:xfrm>
          <a:custGeom>
            <a:avLst/>
            <a:gdLst/>
            <a:ahLst/>
            <a:cxnLst/>
            <a:rect l="l" t="t" r="r" b="b"/>
            <a:pathLst>
              <a:path w="1155662" h="975392">
                <a:moveTo>
                  <a:pt x="0" y="0"/>
                </a:moveTo>
                <a:lnTo>
                  <a:pt x="1155662" y="0"/>
                </a:lnTo>
                <a:lnTo>
                  <a:pt x="1155662" y="975391"/>
                </a:lnTo>
                <a:lnTo>
                  <a:pt x="0" y="975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53493" y="2949447"/>
            <a:ext cx="2922683" cy="95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7"/>
              </a:lnSpc>
            </a:pPr>
            <a:r>
              <a:rPr lang="en-US" sz="3006">
                <a:solidFill>
                  <a:srgbClr val="05066D"/>
                </a:solidFill>
                <a:latin typeface="Poppins Ultra-Bold"/>
              </a:rPr>
              <a:t>CARE CONNECT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02622" y="0"/>
            <a:ext cx="4485378" cy="5856934"/>
            <a:chOff x="0" y="0"/>
            <a:chExt cx="7416258" cy="9684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16257" cy="9684030"/>
            </a:xfrm>
            <a:custGeom>
              <a:avLst/>
              <a:gdLst/>
              <a:ahLst/>
              <a:cxnLst/>
              <a:rect l="l" t="t" r="r" b="b"/>
              <a:pathLst>
                <a:path w="7416257" h="9684030">
                  <a:moveTo>
                    <a:pt x="7416257" y="0"/>
                  </a:moveTo>
                  <a:lnTo>
                    <a:pt x="7416257" y="5025624"/>
                  </a:lnTo>
                  <a:cubicBezTo>
                    <a:pt x="7416257" y="7598477"/>
                    <a:pt x="5756123" y="9684030"/>
                    <a:pt x="3708206" y="9684030"/>
                  </a:cubicBezTo>
                  <a:cubicBezTo>
                    <a:pt x="1660290" y="9684030"/>
                    <a:pt x="0" y="7598477"/>
                    <a:pt x="0" y="5025818"/>
                  </a:cubicBezTo>
                  <a:lnTo>
                    <a:pt x="0" y="0"/>
                  </a:lnTo>
                  <a:lnTo>
                    <a:pt x="7416257" y="0"/>
                  </a:lnTo>
                  <a:close/>
                </a:path>
              </a:pathLst>
            </a:custGeom>
            <a:blipFill>
              <a:blip r:embed="rId2"/>
              <a:stretch>
                <a:fillRect l="-41351" r="-4135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55941" y="800100"/>
            <a:ext cx="11405450" cy="275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758"/>
              </a:lnSpc>
              <a:spcBef>
                <a:spcPct val="0"/>
              </a:spcBef>
            </a:pPr>
            <a:r>
              <a:rPr lang="en-US" sz="7684">
                <a:solidFill>
                  <a:srgbClr val="05066D"/>
                </a:solidFill>
                <a:latin typeface="Poppins Ultra-Bold"/>
              </a:rPr>
              <a:t>Problem statement from  Niral Thiruvizha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2569281" cy="10287000"/>
            <a:chOff x="0" y="0"/>
            <a:chExt cx="67668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6683" cy="2709333"/>
            </a:xfrm>
            <a:custGeom>
              <a:avLst/>
              <a:gdLst/>
              <a:ahLst/>
              <a:cxnLst/>
              <a:rect l="l" t="t" r="r" b="b"/>
              <a:pathLst>
                <a:path w="676683" h="2709333">
                  <a:moveTo>
                    <a:pt x="0" y="0"/>
                  </a:moveTo>
                  <a:lnTo>
                    <a:pt x="676683" y="0"/>
                  </a:lnTo>
                  <a:lnTo>
                    <a:pt x="6766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CD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7668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3802622" y="6045661"/>
            <a:ext cx="4633606" cy="7098839"/>
          </a:xfrm>
          <a:custGeom>
            <a:avLst/>
            <a:gdLst/>
            <a:ahLst/>
            <a:cxnLst/>
            <a:rect l="l" t="t" r="r" b="b"/>
            <a:pathLst>
              <a:path w="4633606" h="7098839">
                <a:moveTo>
                  <a:pt x="4633606" y="0"/>
                </a:moveTo>
                <a:lnTo>
                  <a:pt x="0" y="0"/>
                </a:lnTo>
                <a:lnTo>
                  <a:pt x="0" y="7098840"/>
                </a:lnTo>
                <a:lnTo>
                  <a:pt x="4633606" y="7098840"/>
                </a:lnTo>
                <a:lnTo>
                  <a:pt x="46336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5941" y="3853343"/>
            <a:ext cx="9426331" cy="200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2868">
                <a:solidFill>
                  <a:srgbClr val="05066D"/>
                </a:solidFill>
                <a:latin typeface="Canva Sans"/>
              </a:rPr>
              <a:t>To develop analytics for hospitals' health-care data, optimizing data utilization to improve patient care, streamline operations, and enhance overall efficiency in healthcare institutions?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5941" y="6393319"/>
            <a:ext cx="12033402" cy="139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758"/>
              </a:lnSpc>
              <a:spcBef>
                <a:spcPct val="0"/>
              </a:spcBef>
            </a:pPr>
            <a:r>
              <a:rPr lang="en-US" sz="7684">
                <a:solidFill>
                  <a:srgbClr val="05066D"/>
                </a:solidFill>
                <a:latin typeface="Poppins Ultra-Bold"/>
              </a:rPr>
              <a:t>Solution Description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55941" y="7969785"/>
            <a:ext cx="9426331" cy="99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2868" dirty="0">
                <a:solidFill>
                  <a:srgbClr val="05066D"/>
                </a:solidFill>
                <a:latin typeface="Canva Sans"/>
              </a:rPr>
              <a:t>CareConnect: </a:t>
            </a:r>
            <a:r>
              <a:rPr lang="en-US" sz="2868" dirty="0" err="1">
                <a:solidFill>
                  <a:srgbClr val="05066D"/>
                </a:solidFill>
                <a:latin typeface="Canva Sans"/>
              </a:rPr>
              <a:t>IntelligentHealthcare</a:t>
            </a:r>
            <a:r>
              <a:rPr lang="en-US" sz="2868" dirty="0">
                <a:solidFill>
                  <a:srgbClr val="05066D"/>
                </a:solidFill>
                <a:latin typeface="Canva Sans"/>
              </a:rPr>
              <a:t> data monitoring and management system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99751" y="1028700"/>
            <a:ext cx="3464242" cy="2878208"/>
          </a:xfrm>
          <a:custGeom>
            <a:avLst/>
            <a:gdLst/>
            <a:ahLst/>
            <a:cxnLst/>
            <a:rect l="l" t="t" r="r" b="b"/>
            <a:pathLst>
              <a:path w="3464242" h="2878208">
                <a:moveTo>
                  <a:pt x="0" y="0"/>
                </a:moveTo>
                <a:lnTo>
                  <a:pt x="3464242" y="0"/>
                </a:lnTo>
                <a:lnTo>
                  <a:pt x="3464242" y="2878208"/>
                </a:lnTo>
                <a:lnTo>
                  <a:pt x="0" y="2878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0458" y="3952692"/>
            <a:ext cx="3364366" cy="4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657">
                <a:solidFill>
                  <a:srgbClr val="05066D"/>
                </a:solidFill>
                <a:latin typeface="Canva Sans Bold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7717251" y="-4973623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778908" y="3732490"/>
            <a:ext cx="953938" cy="9539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78908" y="1853764"/>
            <a:ext cx="8550780" cy="140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7784">
                <a:solidFill>
                  <a:srgbClr val="05066D"/>
                </a:solidFill>
                <a:latin typeface="Poppins Ultra-Bold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2431" y="6547622"/>
            <a:ext cx="3364366" cy="4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657" dirty="0">
                <a:solidFill>
                  <a:srgbClr val="05066D"/>
                </a:solidFill>
                <a:latin typeface="Canva Sans Bold"/>
              </a:rPr>
              <a:t>Objective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778908" y="4906140"/>
            <a:ext cx="953938" cy="95393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729990" y="5143500"/>
            <a:ext cx="10089928" cy="10089928"/>
          </a:xfrm>
          <a:custGeom>
            <a:avLst/>
            <a:gdLst/>
            <a:ahLst/>
            <a:cxnLst/>
            <a:rect l="l" t="t" r="r" b="b"/>
            <a:pathLst>
              <a:path w="10089928" h="10089928">
                <a:moveTo>
                  <a:pt x="0" y="0"/>
                </a:moveTo>
                <a:lnTo>
                  <a:pt x="10089929" y="0"/>
                </a:lnTo>
                <a:lnTo>
                  <a:pt x="10089929" y="10089928"/>
                </a:lnTo>
                <a:lnTo>
                  <a:pt x="0" y="10089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951713" y="5202894"/>
            <a:ext cx="3364366" cy="4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657" dirty="0">
                <a:solidFill>
                  <a:srgbClr val="05066D"/>
                </a:solidFill>
                <a:latin typeface="Canva Sans Bold"/>
              </a:rPr>
              <a:t>Statistics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744605" y="6326794"/>
            <a:ext cx="953938" cy="95393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04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57513" y="6463242"/>
            <a:ext cx="3866755" cy="4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657" dirty="0">
                <a:solidFill>
                  <a:srgbClr val="05066D"/>
                </a:solidFill>
                <a:latin typeface="Canva Sans Bold"/>
              </a:rPr>
              <a:t>Conclusion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552435" y="3732490"/>
            <a:ext cx="953938" cy="95393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05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742728" y="4068818"/>
            <a:ext cx="3866755" cy="4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657" dirty="0">
                <a:solidFill>
                  <a:srgbClr val="05066D"/>
                </a:solidFill>
                <a:latin typeface="Canva Sans Bold"/>
              </a:rPr>
              <a:t>Working architecture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552435" y="4906140"/>
            <a:ext cx="953938" cy="95393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06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641867" y="6326794"/>
            <a:ext cx="953938" cy="95393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8"/>
                </a:lnSpc>
              </a:pPr>
              <a:r>
                <a:rPr lang="en-US" sz="2241">
                  <a:solidFill>
                    <a:srgbClr val="05066D"/>
                  </a:solidFill>
                  <a:latin typeface="Canva Sans Bold"/>
                </a:rPr>
                <a:t>08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857513" y="5250763"/>
            <a:ext cx="3364366" cy="4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2657" dirty="0">
                <a:solidFill>
                  <a:srgbClr val="05066D"/>
                </a:solidFill>
                <a:latin typeface="Canva Sans Bold"/>
              </a:rPr>
              <a:t>Module description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CD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03619" y="-6435461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941141" y="4908184"/>
            <a:ext cx="4318159" cy="43181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DFF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3689" y="5275054"/>
            <a:ext cx="4445611" cy="3584419"/>
          </a:xfrm>
          <a:custGeom>
            <a:avLst/>
            <a:gdLst/>
            <a:ahLst/>
            <a:cxnLst/>
            <a:rect l="l" t="t" r="r" b="b"/>
            <a:pathLst>
              <a:path w="4445611" h="3584419">
                <a:moveTo>
                  <a:pt x="0" y="0"/>
                </a:moveTo>
                <a:lnTo>
                  <a:pt x="4445611" y="0"/>
                </a:lnTo>
                <a:lnTo>
                  <a:pt x="4445611" y="3584419"/>
                </a:lnTo>
                <a:lnTo>
                  <a:pt x="0" y="3584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10676" y="6506811"/>
            <a:ext cx="8550780" cy="143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14" lvl="1" indent="-298857" algn="just">
              <a:lnSpc>
                <a:spcPts val="3875"/>
              </a:lnSpc>
              <a:buFont typeface="Arial"/>
              <a:buChar char="•"/>
            </a:pPr>
            <a:r>
              <a:rPr lang="en-US" sz="2768" dirty="0">
                <a:solidFill>
                  <a:srgbClr val="05066D"/>
                </a:solidFill>
                <a:latin typeface="Canva Sans"/>
              </a:rPr>
              <a:t>These delays underscore the urgent need for advanced analytics and real-time monitoring systems to optimizing healthcare outcomes.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96067" y="2126484"/>
            <a:ext cx="8550780" cy="140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7784" dirty="0">
                <a:solidFill>
                  <a:srgbClr val="05066D"/>
                </a:solidFill>
                <a:latin typeface="Poppins Ultra-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26350" y="4300485"/>
            <a:ext cx="8890216" cy="143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14" lvl="1" indent="-298857" algn="just">
              <a:lnSpc>
                <a:spcPts val="3875"/>
              </a:lnSpc>
              <a:buFont typeface="Arial"/>
              <a:buChar char="•"/>
            </a:pPr>
            <a:r>
              <a:rPr lang="en-US" sz="2768" dirty="0">
                <a:solidFill>
                  <a:srgbClr val="05066D"/>
                </a:solidFill>
                <a:latin typeface="Canva Sans"/>
              </a:rPr>
              <a:t>In the fast-paced world of healthcare, delays in addressing critical patient needs can have serious repercussions.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1037" y="372974"/>
            <a:ext cx="7067044" cy="140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7784" u="none" strike="noStrike">
                <a:solidFill>
                  <a:srgbClr val="05066D"/>
                </a:solidFill>
                <a:latin typeface="Poppins Ultra-Bold"/>
              </a:rPr>
              <a:t>Statistics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31037" y="1804957"/>
            <a:ext cx="6667721" cy="289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4"/>
              </a:lnSpc>
            </a:pPr>
            <a:r>
              <a:rPr lang="en-US" sz="2738" dirty="0">
                <a:solidFill>
                  <a:srgbClr val="05066D"/>
                </a:solidFill>
                <a:latin typeface="Canva Sans"/>
              </a:rPr>
              <a:t>The study, conducted at the All India Institute of Medical Sciences (AIIMS) and (ICMR), New Delhi, stated that 55 per cent of the cardiac/stroke deaths reported in India are due to delay in seeking care.</a:t>
            </a:r>
          </a:p>
        </p:txBody>
      </p:sp>
      <p:sp>
        <p:nvSpPr>
          <p:cNvPr id="4" name="Freeform 4"/>
          <p:cNvSpPr/>
          <p:nvPr/>
        </p:nvSpPr>
        <p:spPr>
          <a:xfrm>
            <a:off x="13503499" y="6223128"/>
            <a:ext cx="8935030" cy="8935030"/>
          </a:xfrm>
          <a:custGeom>
            <a:avLst/>
            <a:gdLst/>
            <a:ahLst/>
            <a:cxnLst/>
            <a:rect l="l" t="t" r="r" b="b"/>
            <a:pathLst>
              <a:path w="8935030" h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622" y="215166"/>
            <a:ext cx="10536739" cy="9792139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331037" y="7323323"/>
            <a:ext cx="2693034" cy="2189212"/>
          </a:xfrm>
          <a:custGeom>
            <a:avLst/>
            <a:gdLst/>
            <a:ahLst/>
            <a:cxnLst/>
            <a:rect l="l" t="t" r="r" b="b"/>
            <a:pathLst>
              <a:path w="2693034" h="2189212">
                <a:moveTo>
                  <a:pt x="0" y="0"/>
                </a:moveTo>
                <a:lnTo>
                  <a:pt x="2693034" y="0"/>
                </a:lnTo>
                <a:lnTo>
                  <a:pt x="2693034" y="2189212"/>
                </a:lnTo>
                <a:lnTo>
                  <a:pt x="0" y="2189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394211" y="-2974543"/>
            <a:ext cx="6788421" cy="6788421"/>
          </a:xfrm>
          <a:custGeom>
            <a:avLst/>
            <a:gdLst/>
            <a:ahLst/>
            <a:cxnLst/>
            <a:rect l="l" t="t" r="r" b="b"/>
            <a:pathLst>
              <a:path w="6788421" h="6788421">
                <a:moveTo>
                  <a:pt x="0" y="0"/>
                </a:moveTo>
                <a:lnTo>
                  <a:pt x="6788422" y="0"/>
                </a:lnTo>
                <a:lnTo>
                  <a:pt x="6788422" y="6788421"/>
                </a:lnTo>
                <a:lnTo>
                  <a:pt x="0" y="678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31037" y="5098119"/>
            <a:ext cx="6484876" cy="2816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2657" dirty="0">
                <a:solidFill>
                  <a:srgbClr val="05066D"/>
                </a:solidFill>
                <a:latin typeface="Canva Sans"/>
              </a:rPr>
              <a:t>The study conducted in Punjab and India, analyzed maternal deaths between 2017 to 2020. This study founds 57.6% of death caused due to delay</a:t>
            </a:r>
          </a:p>
          <a:p>
            <a:pPr algn="ctr">
              <a:lnSpc>
                <a:spcPts val="3719"/>
              </a:lnSpc>
              <a:spcBef>
                <a:spcPct val="0"/>
              </a:spcBef>
            </a:pPr>
            <a:endParaRPr lang="en-US" sz="2657" dirty="0">
              <a:solidFill>
                <a:srgbClr val="05066D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EEFF">
                <a:alpha val="100000"/>
              </a:srgbClr>
            </a:gs>
            <a:gs pos="100000">
              <a:srgbClr val="B0C5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0310" y="2852870"/>
            <a:ext cx="5982970" cy="6405430"/>
            <a:chOff x="0" y="0"/>
            <a:chExt cx="1575762" cy="1687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5762" cy="1687027"/>
            </a:xfrm>
            <a:custGeom>
              <a:avLst/>
              <a:gdLst/>
              <a:ahLst/>
              <a:cxnLst/>
              <a:rect l="l" t="t" r="r" b="b"/>
              <a:pathLst>
                <a:path w="1575762" h="1687027">
                  <a:moveTo>
                    <a:pt x="28468" y="0"/>
                  </a:moveTo>
                  <a:lnTo>
                    <a:pt x="1547294" y="0"/>
                  </a:lnTo>
                  <a:cubicBezTo>
                    <a:pt x="1554844" y="0"/>
                    <a:pt x="1562085" y="2999"/>
                    <a:pt x="1567424" y="8338"/>
                  </a:cubicBezTo>
                  <a:cubicBezTo>
                    <a:pt x="1572762" y="13677"/>
                    <a:pt x="1575762" y="20918"/>
                    <a:pt x="1575762" y="28468"/>
                  </a:cubicBezTo>
                  <a:lnTo>
                    <a:pt x="1575762" y="1658559"/>
                  </a:lnTo>
                  <a:cubicBezTo>
                    <a:pt x="1575762" y="1666109"/>
                    <a:pt x="1572762" y="1673350"/>
                    <a:pt x="1567424" y="1678689"/>
                  </a:cubicBezTo>
                  <a:cubicBezTo>
                    <a:pt x="1562085" y="1684028"/>
                    <a:pt x="1554844" y="1687027"/>
                    <a:pt x="1547294" y="1687027"/>
                  </a:cubicBezTo>
                  <a:lnTo>
                    <a:pt x="28468" y="1687027"/>
                  </a:lnTo>
                  <a:cubicBezTo>
                    <a:pt x="20918" y="1687027"/>
                    <a:pt x="13677" y="1684028"/>
                    <a:pt x="8338" y="1678689"/>
                  </a:cubicBezTo>
                  <a:cubicBezTo>
                    <a:pt x="2999" y="1673350"/>
                    <a:pt x="0" y="1666109"/>
                    <a:pt x="0" y="1658559"/>
                  </a:cubicBezTo>
                  <a:lnTo>
                    <a:pt x="0" y="28468"/>
                  </a:lnTo>
                  <a:cubicBezTo>
                    <a:pt x="0" y="20918"/>
                    <a:pt x="2999" y="13677"/>
                    <a:pt x="8338" y="8338"/>
                  </a:cubicBezTo>
                  <a:cubicBezTo>
                    <a:pt x="13677" y="2999"/>
                    <a:pt x="20918" y="0"/>
                    <a:pt x="284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575762" cy="1744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083797" y="6476665"/>
            <a:ext cx="5275995" cy="536815"/>
          </a:xfrm>
          <a:custGeom>
            <a:avLst/>
            <a:gdLst/>
            <a:ahLst/>
            <a:cxnLst/>
            <a:rect l="l" t="t" r="r" b="b"/>
            <a:pathLst>
              <a:path w="5275995" h="536815">
                <a:moveTo>
                  <a:pt x="0" y="0"/>
                </a:moveTo>
                <a:lnTo>
                  <a:pt x="5275995" y="0"/>
                </a:lnTo>
                <a:lnTo>
                  <a:pt x="5275995" y="536815"/>
                </a:lnTo>
                <a:lnTo>
                  <a:pt x="0" y="53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10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083797" y="3384051"/>
            <a:ext cx="5275995" cy="2967710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28" b="-922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654310" y="809625"/>
            <a:ext cx="13058970" cy="140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84">
                <a:solidFill>
                  <a:srgbClr val="05066D"/>
                </a:solidFill>
                <a:latin typeface="Poppins Ultra-Bold"/>
              </a:rPr>
              <a:t>How Our solution differs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3797" y="6697448"/>
            <a:ext cx="5275995" cy="289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4"/>
              </a:lnSpc>
            </a:pPr>
            <a:r>
              <a:rPr lang="en-US" sz="2738">
                <a:solidFill>
                  <a:srgbClr val="05066D"/>
                </a:solidFill>
                <a:latin typeface="Canva Sans"/>
              </a:rPr>
              <a:t>Along with vital signs gathering, status of nurse and drug recommendation system also be developed to streamline the operations</a:t>
            </a:r>
          </a:p>
          <a:p>
            <a:pPr algn="ctr">
              <a:lnSpc>
                <a:spcPts val="3834"/>
              </a:lnSpc>
              <a:spcBef>
                <a:spcPct val="0"/>
              </a:spcBef>
            </a:pPr>
            <a:endParaRPr lang="en-US" sz="2738">
              <a:solidFill>
                <a:srgbClr val="05066D"/>
              </a:solidFill>
              <a:latin typeface="Canva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654310" y="2727966"/>
            <a:ext cx="6048070" cy="6530334"/>
            <a:chOff x="0" y="0"/>
            <a:chExt cx="1592907" cy="17199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2907" cy="1719923"/>
            </a:xfrm>
            <a:custGeom>
              <a:avLst/>
              <a:gdLst/>
              <a:ahLst/>
              <a:cxnLst/>
              <a:rect l="l" t="t" r="r" b="b"/>
              <a:pathLst>
                <a:path w="1592907" h="1719923">
                  <a:moveTo>
                    <a:pt x="28161" y="0"/>
                  </a:moveTo>
                  <a:lnTo>
                    <a:pt x="1564746" y="0"/>
                  </a:lnTo>
                  <a:cubicBezTo>
                    <a:pt x="1580299" y="0"/>
                    <a:pt x="1592907" y="12608"/>
                    <a:pt x="1592907" y="28161"/>
                  </a:cubicBezTo>
                  <a:lnTo>
                    <a:pt x="1592907" y="1691762"/>
                  </a:lnTo>
                  <a:cubicBezTo>
                    <a:pt x="1592907" y="1707315"/>
                    <a:pt x="1580299" y="1719923"/>
                    <a:pt x="1564746" y="1719923"/>
                  </a:cubicBezTo>
                  <a:lnTo>
                    <a:pt x="28161" y="1719923"/>
                  </a:lnTo>
                  <a:cubicBezTo>
                    <a:pt x="12608" y="1719923"/>
                    <a:pt x="0" y="1707315"/>
                    <a:pt x="0" y="1691762"/>
                  </a:cubicBezTo>
                  <a:lnTo>
                    <a:pt x="0" y="28161"/>
                  </a:lnTo>
                  <a:cubicBezTo>
                    <a:pt x="0" y="12608"/>
                    <a:pt x="12608" y="0"/>
                    <a:pt x="281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592907" cy="1777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007797" y="6351761"/>
            <a:ext cx="5275995" cy="536815"/>
          </a:xfrm>
          <a:custGeom>
            <a:avLst/>
            <a:gdLst/>
            <a:ahLst/>
            <a:cxnLst/>
            <a:rect l="l" t="t" r="r" b="b"/>
            <a:pathLst>
              <a:path w="5275995" h="536815">
                <a:moveTo>
                  <a:pt x="0" y="0"/>
                </a:moveTo>
                <a:lnTo>
                  <a:pt x="5275996" y="0"/>
                </a:lnTo>
                <a:lnTo>
                  <a:pt x="5275996" y="536815"/>
                </a:lnTo>
                <a:lnTo>
                  <a:pt x="0" y="53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109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007797" y="3384051"/>
            <a:ext cx="5275995" cy="2967710"/>
            <a:chOff x="0" y="0"/>
            <a:chExt cx="1128903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265" b="-926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135727" y="3117648"/>
            <a:ext cx="3020136" cy="1064255"/>
            <a:chOff x="0" y="0"/>
            <a:chExt cx="795427" cy="2802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5427" cy="280298"/>
            </a:xfrm>
            <a:custGeom>
              <a:avLst/>
              <a:gdLst/>
              <a:ahLst/>
              <a:cxnLst/>
              <a:rect l="l" t="t" r="r" b="b"/>
              <a:pathLst>
                <a:path w="795427" h="280298">
                  <a:moveTo>
                    <a:pt x="51269" y="0"/>
                  </a:moveTo>
                  <a:lnTo>
                    <a:pt x="744158" y="0"/>
                  </a:lnTo>
                  <a:cubicBezTo>
                    <a:pt x="757755" y="0"/>
                    <a:pt x="770796" y="5402"/>
                    <a:pt x="780411" y="15016"/>
                  </a:cubicBezTo>
                  <a:cubicBezTo>
                    <a:pt x="790025" y="24631"/>
                    <a:pt x="795427" y="37671"/>
                    <a:pt x="795427" y="51269"/>
                  </a:cubicBezTo>
                  <a:lnTo>
                    <a:pt x="795427" y="229029"/>
                  </a:lnTo>
                  <a:cubicBezTo>
                    <a:pt x="795427" y="242626"/>
                    <a:pt x="790025" y="255667"/>
                    <a:pt x="780411" y="265281"/>
                  </a:cubicBezTo>
                  <a:cubicBezTo>
                    <a:pt x="770796" y="274896"/>
                    <a:pt x="757755" y="280298"/>
                    <a:pt x="744158" y="280298"/>
                  </a:cubicBezTo>
                  <a:lnTo>
                    <a:pt x="51269" y="280298"/>
                  </a:lnTo>
                  <a:cubicBezTo>
                    <a:pt x="37671" y="280298"/>
                    <a:pt x="24631" y="274896"/>
                    <a:pt x="15016" y="265281"/>
                  </a:cubicBezTo>
                  <a:cubicBezTo>
                    <a:pt x="5402" y="255667"/>
                    <a:pt x="0" y="242626"/>
                    <a:pt x="0" y="229029"/>
                  </a:cubicBezTo>
                  <a:lnTo>
                    <a:pt x="0" y="51269"/>
                  </a:lnTo>
                  <a:cubicBezTo>
                    <a:pt x="0" y="37671"/>
                    <a:pt x="5402" y="24631"/>
                    <a:pt x="15016" y="15016"/>
                  </a:cubicBezTo>
                  <a:cubicBezTo>
                    <a:pt x="24631" y="5402"/>
                    <a:pt x="37671" y="0"/>
                    <a:pt x="51269" y="0"/>
                  </a:cubicBezTo>
                  <a:close/>
                </a:path>
              </a:pathLst>
            </a:custGeom>
            <a:solidFill>
              <a:srgbClr val="05066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795427" cy="337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2657">
                  <a:solidFill>
                    <a:srgbClr val="FFFFFF"/>
                  </a:solidFill>
                  <a:latin typeface="Canva Sans Bold"/>
                </a:rPr>
                <a:t>Existing solution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007797" y="6840951"/>
            <a:ext cx="5275995" cy="192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sz="2738">
                <a:solidFill>
                  <a:srgbClr val="05066D"/>
                </a:solidFill>
                <a:latin typeface="Canva Sans"/>
              </a:rPr>
              <a:t>The vital signs of patients are only be monitored and send alerts to the authorized persons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211726" y="3117648"/>
            <a:ext cx="3020136" cy="1064255"/>
            <a:chOff x="0" y="0"/>
            <a:chExt cx="795427" cy="2802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95427" cy="280298"/>
            </a:xfrm>
            <a:custGeom>
              <a:avLst/>
              <a:gdLst/>
              <a:ahLst/>
              <a:cxnLst/>
              <a:rect l="l" t="t" r="r" b="b"/>
              <a:pathLst>
                <a:path w="795427" h="280298">
                  <a:moveTo>
                    <a:pt x="51269" y="0"/>
                  </a:moveTo>
                  <a:lnTo>
                    <a:pt x="744158" y="0"/>
                  </a:lnTo>
                  <a:cubicBezTo>
                    <a:pt x="757755" y="0"/>
                    <a:pt x="770796" y="5402"/>
                    <a:pt x="780411" y="15016"/>
                  </a:cubicBezTo>
                  <a:cubicBezTo>
                    <a:pt x="790025" y="24631"/>
                    <a:pt x="795427" y="37671"/>
                    <a:pt x="795427" y="51269"/>
                  </a:cubicBezTo>
                  <a:lnTo>
                    <a:pt x="795427" y="229029"/>
                  </a:lnTo>
                  <a:cubicBezTo>
                    <a:pt x="795427" y="242626"/>
                    <a:pt x="790025" y="255667"/>
                    <a:pt x="780411" y="265281"/>
                  </a:cubicBezTo>
                  <a:cubicBezTo>
                    <a:pt x="770796" y="274896"/>
                    <a:pt x="757755" y="280298"/>
                    <a:pt x="744158" y="280298"/>
                  </a:cubicBezTo>
                  <a:lnTo>
                    <a:pt x="51269" y="280298"/>
                  </a:lnTo>
                  <a:cubicBezTo>
                    <a:pt x="37671" y="280298"/>
                    <a:pt x="24631" y="274896"/>
                    <a:pt x="15016" y="265281"/>
                  </a:cubicBezTo>
                  <a:cubicBezTo>
                    <a:pt x="5402" y="255667"/>
                    <a:pt x="0" y="242626"/>
                    <a:pt x="0" y="229029"/>
                  </a:cubicBezTo>
                  <a:lnTo>
                    <a:pt x="0" y="51269"/>
                  </a:lnTo>
                  <a:cubicBezTo>
                    <a:pt x="0" y="37671"/>
                    <a:pt x="5402" y="24631"/>
                    <a:pt x="15016" y="15016"/>
                  </a:cubicBezTo>
                  <a:cubicBezTo>
                    <a:pt x="24631" y="5402"/>
                    <a:pt x="37671" y="0"/>
                    <a:pt x="51269" y="0"/>
                  </a:cubicBezTo>
                  <a:close/>
                </a:path>
              </a:pathLst>
            </a:custGeom>
            <a:solidFill>
              <a:srgbClr val="05066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95427" cy="337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2657">
                  <a:solidFill>
                    <a:srgbClr val="FFFFFF"/>
                  </a:solidFill>
                  <a:latin typeface="Canva Sans Bold"/>
                </a:rPr>
                <a:t>Our solution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0550" y="4311582"/>
            <a:ext cx="5471313" cy="4185583"/>
            <a:chOff x="0" y="0"/>
            <a:chExt cx="1680103" cy="1285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0103" cy="1285287"/>
            </a:xfrm>
            <a:custGeom>
              <a:avLst/>
              <a:gdLst/>
              <a:ahLst/>
              <a:cxnLst/>
              <a:rect l="l" t="t" r="r" b="b"/>
              <a:pathLst>
                <a:path w="1680103" h="1285287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225857"/>
                  </a:lnTo>
                  <a:cubicBezTo>
                    <a:pt x="1680103" y="1241619"/>
                    <a:pt x="1673841" y="1256735"/>
                    <a:pt x="1662696" y="1267881"/>
                  </a:cubicBezTo>
                  <a:cubicBezTo>
                    <a:pt x="1651551" y="1279026"/>
                    <a:pt x="1636435" y="1285287"/>
                    <a:pt x="1620673" y="1285287"/>
                  </a:cubicBezTo>
                  <a:lnTo>
                    <a:pt x="59430" y="1285287"/>
                  </a:lnTo>
                  <a:cubicBezTo>
                    <a:pt x="43668" y="1285287"/>
                    <a:pt x="28552" y="1279026"/>
                    <a:pt x="17407" y="1267881"/>
                  </a:cubicBezTo>
                  <a:cubicBezTo>
                    <a:pt x="6261" y="1256735"/>
                    <a:pt x="0" y="1241619"/>
                    <a:pt x="0" y="1225857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80103" cy="1332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333475" y="-802471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08343" y="4311582"/>
            <a:ext cx="5471313" cy="4185583"/>
            <a:chOff x="0" y="0"/>
            <a:chExt cx="1680103" cy="12852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0103" cy="1285287"/>
            </a:xfrm>
            <a:custGeom>
              <a:avLst/>
              <a:gdLst/>
              <a:ahLst/>
              <a:cxnLst/>
              <a:rect l="l" t="t" r="r" b="b"/>
              <a:pathLst>
                <a:path w="1680103" h="1285287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225857"/>
                  </a:lnTo>
                  <a:cubicBezTo>
                    <a:pt x="1680103" y="1241619"/>
                    <a:pt x="1673841" y="1256735"/>
                    <a:pt x="1662696" y="1267881"/>
                  </a:cubicBezTo>
                  <a:cubicBezTo>
                    <a:pt x="1651551" y="1279026"/>
                    <a:pt x="1636435" y="1285287"/>
                    <a:pt x="1620673" y="1285287"/>
                  </a:cubicBezTo>
                  <a:lnTo>
                    <a:pt x="59430" y="1285287"/>
                  </a:lnTo>
                  <a:cubicBezTo>
                    <a:pt x="43668" y="1285287"/>
                    <a:pt x="28552" y="1279026"/>
                    <a:pt x="17407" y="1267881"/>
                  </a:cubicBezTo>
                  <a:cubicBezTo>
                    <a:pt x="6261" y="1256735"/>
                    <a:pt x="0" y="1241619"/>
                    <a:pt x="0" y="1225857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80103" cy="1332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04244" y="6732736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266137" y="4311582"/>
            <a:ext cx="5471313" cy="4185583"/>
            <a:chOff x="0" y="0"/>
            <a:chExt cx="1680103" cy="12852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0103" cy="1285287"/>
            </a:xfrm>
            <a:custGeom>
              <a:avLst/>
              <a:gdLst/>
              <a:ahLst/>
              <a:cxnLst/>
              <a:rect l="l" t="t" r="r" b="b"/>
              <a:pathLst>
                <a:path w="1680103" h="1285287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225857"/>
                  </a:lnTo>
                  <a:cubicBezTo>
                    <a:pt x="1680103" y="1241619"/>
                    <a:pt x="1673841" y="1256735"/>
                    <a:pt x="1662696" y="1267881"/>
                  </a:cubicBezTo>
                  <a:cubicBezTo>
                    <a:pt x="1651551" y="1279026"/>
                    <a:pt x="1636435" y="1285287"/>
                    <a:pt x="1620673" y="1285287"/>
                  </a:cubicBezTo>
                  <a:lnTo>
                    <a:pt x="59430" y="1285287"/>
                  </a:lnTo>
                  <a:cubicBezTo>
                    <a:pt x="43668" y="1285287"/>
                    <a:pt x="28552" y="1279026"/>
                    <a:pt x="17407" y="1267881"/>
                  </a:cubicBezTo>
                  <a:cubicBezTo>
                    <a:pt x="6261" y="1256735"/>
                    <a:pt x="0" y="1241619"/>
                    <a:pt x="0" y="1225857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EEFF">
                    <a:alpha val="100000"/>
                  </a:srgbClr>
                </a:gs>
                <a:gs pos="100000">
                  <a:srgbClr val="B0C5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80103" cy="1332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484948" y="3534680"/>
            <a:ext cx="1608820" cy="16088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339590" y="3534680"/>
            <a:ext cx="1608820" cy="160882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97383" y="3534680"/>
            <a:ext cx="1608820" cy="160882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612479" y="3881982"/>
            <a:ext cx="1063042" cy="914216"/>
          </a:xfrm>
          <a:custGeom>
            <a:avLst/>
            <a:gdLst/>
            <a:ahLst/>
            <a:cxnLst/>
            <a:rect l="l" t="t" r="r" b="b"/>
            <a:pathLst>
              <a:path w="1063042" h="914216">
                <a:moveTo>
                  <a:pt x="0" y="0"/>
                </a:moveTo>
                <a:lnTo>
                  <a:pt x="1063042" y="0"/>
                </a:lnTo>
                <a:lnTo>
                  <a:pt x="1063042" y="914216"/>
                </a:lnTo>
                <a:lnTo>
                  <a:pt x="0" y="91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14556182" y="3801339"/>
            <a:ext cx="993257" cy="1075501"/>
          </a:xfrm>
          <a:custGeom>
            <a:avLst/>
            <a:gdLst/>
            <a:ahLst/>
            <a:cxnLst/>
            <a:rect l="l" t="t" r="r" b="b"/>
            <a:pathLst>
              <a:path w="993257" h="1075501">
                <a:moveTo>
                  <a:pt x="0" y="0"/>
                </a:moveTo>
                <a:lnTo>
                  <a:pt x="993256" y="0"/>
                </a:lnTo>
                <a:lnTo>
                  <a:pt x="993256" y="1075501"/>
                </a:lnTo>
                <a:lnTo>
                  <a:pt x="0" y="1075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856076" y="3801339"/>
            <a:ext cx="852442" cy="1038608"/>
          </a:xfrm>
          <a:custGeom>
            <a:avLst/>
            <a:gdLst/>
            <a:ahLst/>
            <a:cxnLst/>
            <a:rect l="l" t="t" r="r" b="b"/>
            <a:pathLst>
              <a:path w="852442" h="1038608">
                <a:moveTo>
                  <a:pt x="0" y="0"/>
                </a:moveTo>
                <a:lnTo>
                  <a:pt x="852443" y="0"/>
                </a:lnTo>
                <a:lnTo>
                  <a:pt x="852443" y="1038608"/>
                </a:lnTo>
                <a:lnTo>
                  <a:pt x="0" y="103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625886" y="1259346"/>
            <a:ext cx="9036227" cy="140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7784">
                <a:solidFill>
                  <a:srgbClr val="05066D"/>
                </a:solidFill>
                <a:latin typeface="Poppins Ultra-Bold"/>
              </a:rPr>
              <a:t>Objective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55559" y="5318448"/>
            <a:ext cx="4576881" cy="231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2638">
                <a:solidFill>
                  <a:srgbClr val="05066D"/>
                </a:solidFill>
                <a:latin typeface="Canva Sans Bold"/>
              </a:rPr>
              <a:t>2. </a:t>
            </a:r>
            <a:r>
              <a:rPr lang="en-US" sz="2638">
                <a:solidFill>
                  <a:srgbClr val="05066D"/>
                </a:solidFill>
                <a:latin typeface="Canva Sans"/>
              </a:rPr>
              <a:t>To develop a recommendation system to recommend the right medicine with right dosage at right time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26309" y="5318448"/>
            <a:ext cx="4550968" cy="281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2638" dirty="0">
                <a:solidFill>
                  <a:srgbClr val="05066D"/>
                </a:solidFill>
                <a:latin typeface="Canva Sans Bold"/>
              </a:rPr>
              <a:t>3.</a:t>
            </a:r>
            <a:r>
              <a:rPr lang="en-US" sz="2638" dirty="0">
                <a:solidFill>
                  <a:srgbClr val="05066D"/>
                </a:solidFill>
                <a:latin typeface="Canva Sans"/>
              </a:rPr>
              <a:t> To develop an UI the real-time monitoring and alerting system , attendance tracking system  and recommendation system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3938" y="5318448"/>
            <a:ext cx="4596720" cy="278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2638">
                <a:solidFill>
                  <a:srgbClr val="05066D"/>
                </a:solidFill>
                <a:latin typeface="Canva Sans Bold"/>
              </a:rPr>
              <a:t>1.</a:t>
            </a:r>
            <a:r>
              <a:rPr lang="en-US" sz="2638">
                <a:solidFill>
                  <a:srgbClr val="05066D"/>
                </a:solidFill>
                <a:latin typeface="Canva Sans"/>
              </a:rPr>
              <a:t> To develop a continuous real-time monitoring and alerting system for patients and to develop non-contact attendance tracking system for staff nurse.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17251" y="-4973623"/>
            <a:ext cx="11355339" cy="11355339"/>
          </a:xfrm>
          <a:custGeom>
            <a:avLst/>
            <a:gdLst/>
            <a:ahLst/>
            <a:cxnLst/>
            <a:rect l="l" t="t" r="r" b="b"/>
            <a:pathLst>
              <a:path w="11355339" h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29990" y="5143500"/>
            <a:ext cx="10089928" cy="10089928"/>
          </a:xfrm>
          <a:custGeom>
            <a:avLst/>
            <a:gdLst/>
            <a:ahLst/>
            <a:cxnLst/>
            <a:rect l="l" t="t" r="r" b="b"/>
            <a:pathLst>
              <a:path w="10089928" h="10089928">
                <a:moveTo>
                  <a:pt x="0" y="0"/>
                </a:moveTo>
                <a:lnTo>
                  <a:pt x="10089929" y="0"/>
                </a:lnTo>
                <a:lnTo>
                  <a:pt x="10089929" y="10089928"/>
                </a:lnTo>
                <a:lnTo>
                  <a:pt x="0" y="1008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5195" y="1681338"/>
            <a:ext cx="13021355" cy="8211856"/>
          </a:xfrm>
          <a:custGeom>
            <a:avLst/>
            <a:gdLst/>
            <a:ahLst/>
            <a:cxnLst/>
            <a:rect l="l" t="t" r="r" b="b"/>
            <a:pathLst>
              <a:path w="13021355" h="8211856">
                <a:moveTo>
                  <a:pt x="0" y="0"/>
                </a:moveTo>
                <a:lnTo>
                  <a:pt x="13021355" y="0"/>
                </a:lnTo>
                <a:lnTo>
                  <a:pt x="13021355" y="8211856"/>
                </a:lnTo>
                <a:lnTo>
                  <a:pt x="0" y="8211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04" b="-120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75195" y="-106729"/>
            <a:ext cx="11883640" cy="140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7784">
                <a:solidFill>
                  <a:srgbClr val="05066D"/>
                </a:solidFill>
                <a:latin typeface="Poppins Ultra-Bold"/>
              </a:rPr>
              <a:t>Architecture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3280759" cy="10287000"/>
            <a:chOff x="0" y="0"/>
            <a:chExt cx="864068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4068" cy="2709333"/>
            </a:xfrm>
            <a:custGeom>
              <a:avLst/>
              <a:gdLst/>
              <a:ahLst/>
              <a:cxnLst/>
              <a:rect l="l" t="t" r="r" b="b"/>
              <a:pathLst>
                <a:path w="864068" h="2709333">
                  <a:moveTo>
                    <a:pt x="0" y="0"/>
                  </a:moveTo>
                  <a:lnTo>
                    <a:pt x="864068" y="0"/>
                  </a:lnTo>
                  <a:lnTo>
                    <a:pt x="8640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CD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6406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  <a:p>
              <a:pPr algn="ctr">
                <a:lnSpc>
                  <a:spcPts val="371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Orange Blur Circle Illustration"/>
          <p:cNvSpPr/>
          <p:nvPr/>
        </p:nvSpPr>
        <p:spPr>
          <a:xfrm>
            <a:off x="-7389032" y="-6548464"/>
            <a:ext cx="13980656" cy="13980656"/>
          </a:xfrm>
          <a:custGeom>
            <a:avLst/>
            <a:gdLst/>
            <a:ahLst/>
            <a:cxnLst/>
            <a:rect l="l" t="t" r="r" b="b"/>
            <a:pathLst>
              <a:path w="13980656" h="13980656">
                <a:moveTo>
                  <a:pt x="0" y="0"/>
                </a:moveTo>
                <a:lnTo>
                  <a:pt x="13980656" y="0"/>
                </a:lnTo>
                <a:lnTo>
                  <a:pt x="13980656" y="13980656"/>
                </a:lnTo>
                <a:lnTo>
                  <a:pt x="0" y="1398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Orange Blur Circle Illustration"/>
          <p:cNvSpPr/>
          <p:nvPr/>
        </p:nvSpPr>
        <p:spPr>
          <a:xfrm>
            <a:off x="-7717251" y="-4973623"/>
            <a:ext cx="11318423" cy="11318423"/>
          </a:xfrm>
          <a:custGeom>
            <a:avLst/>
            <a:gdLst/>
            <a:ahLst/>
            <a:cxnLst/>
            <a:rect l="l" t="t" r="r" b="b"/>
            <a:pathLst>
              <a:path w="11318423" h="11318423">
                <a:moveTo>
                  <a:pt x="0" y="0"/>
                </a:moveTo>
                <a:lnTo>
                  <a:pt x="11318423" y="0"/>
                </a:lnTo>
                <a:lnTo>
                  <a:pt x="11318423" y="11318423"/>
                </a:lnTo>
                <a:lnTo>
                  <a:pt x="0" y="11318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Orange Blur Circle Illustration"/>
          <p:cNvSpPr/>
          <p:nvPr/>
        </p:nvSpPr>
        <p:spPr>
          <a:xfrm>
            <a:off x="-4439328" y="4689315"/>
            <a:ext cx="9312674" cy="9312674"/>
          </a:xfrm>
          <a:custGeom>
            <a:avLst/>
            <a:gdLst/>
            <a:ahLst/>
            <a:cxnLst/>
            <a:rect l="l" t="t" r="r" b="b"/>
            <a:pathLst>
              <a:path w="9312674" h="9312674">
                <a:moveTo>
                  <a:pt x="0" y="0"/>
                </a:moveTo>
                <a:lnTo>
                  <a:pt x="9312674" y="0"/>
                </a:lnTo>
                <a:lnTo>
                  <a:pt x="9312674" y="9312674"/>
                </a:lnTo>
                <a:lnTo>
                  <a:pt x="0" y="9312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18947" y="1650319"/>
            <a:ext cx="7525053" cy="6483017"/>
            <a:chOff x="0" y="-57150"/>
            <a:chExt cx="10033404" cy="8644023"/>
          </a:xfrm>
        </p:grpSpPr>
        <p:sp>
          <p:nvSpPr>
            <p:cNvPr id="6" name="AutoShape 6"/>
            <p:cNvSpPr/>
            <p:nvPr/>
          </p:nvSpPr>
          <p:spPr>
            <a:xfrm>
              <a:off x="0" y="1971488"/>
              <a:ext cx="10033404" cy="12700"/>
            </a:xfrm>
            <a:prstGeom prst="rect">
              <a:avLst/>
            </a:prstGeom>
            <a:solidFill>
              <a:srgbClr val="8BA4D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033404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81"/>
                </a:lnSpc>
                <a:spcBef>
                  <a:spcPct val="0"/>
                </a:spcBef>
              </a:pPr>
              <a:r>
                <a:rPr lang="en-US" sz="6984" u="none">
                  <a:solidFill>
                    <a:srgbClr val="05066D"/>
                  </a:solidFill>
                  <a:latin typeface="Poppins Bold"/>
                </a:rPr>
                <a:t>Conclusion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79302"/>
              <a:ext cx="10033404" cy="6107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5066D"/>
                  </a:solidFill>
                  <a:latin typeface="Canva Sans"/>
                </a:rPr>
                <a:t>Our solution develops </a:t>
              </a:r>
              <a:r>
                <a:rPr lang="en-US" sz="2400">
                  <a:solidFill>
                    <a:srgbClr val="05066D"/>
                  </a:solidFill>
                  <a:latin typeface="Canva Sans"/>
                </a:rPr>
                <a:t>a platform </a:t>
              </a:r>
              <a:r>
                <a:rPr lang="en-US" sz="2400" dirty="0">
                  <a:solidFill>
                    <a:srgbClr val="05066D"/>
                  </a:solidFill>
                  <a:latin typeface="Canva Sans"/>
                </a:rPr>
                <a:t>for real-time patient monitoring and staff attendance tracking, ensuring timely interventions and improving operational efficiency in healthcare institutions.</a:t>
              </a:r>
            </a:p>
            <a:p>
              <a:pPr marL="518160" lvl="1" indent="-25908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5066D"/>
                  </a:solidFill>
                  <a:latin typeface="Canva Sans"/>
                </a:rPr>
                <a:t>Our application alerts nurses to abnormal conditions and recommends precise treatments, revolutionizing patient care with enhanced accuracy and speed in treatment decisions.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26698" y="685588"/>
            <a:ext cx="10783754" cy="9117495"/>
            <a:chOff x="0" y="0"/>
            <a:chExt cx="4961872" cy="41951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1872" cy="4195185"/>
            </a:xfrm>
            <a:custGeom>
              <a:avLst/>
              <a:gdLst/>
              <a:ahLst/>
              <a:cxnLst/>
              <a:rect l="l" t="t" r="r" b="b"/>
              <a:pathLst>
                <a:path w="4961872" h="4195185">
                  <a:moveTo>
                    <a:pt x="3721403" y="0"/>
                  </a:moveTo>
                  <a:lnTo>
                    <a:pt x="1240468" y="0"/>
                  </a:lnTo>
                  <a:lnTo>
                    <a:pt x="0" y="2097592"/>
                  </a:lnTo>
                  <a:lnTo>
                    <a:pt x="1240468" y="4195185"/>
                  </a:lnTo>
                  <a:lnTo>
                    <a:pt x="3721404" y="4195185"/>
                  </a:lnTo>
                  <a:lnTo>
                    <a:pt x="4961872" y="2097592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8400" r="-1898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393</Words>
  <Application>Microsoft Office PowerPoint</Application>
  <PresentationFormat>Custom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Poppins Ultra-Bold</vt:lpstr>
      <vt:lpstr>Arial</vt:lpstr>
      <vt:lpstr>Calibri</vt:lpstr>
      <vt:lpstr>Poppins Bold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Light Blue Professional Modern Health Care Presentation</dc:title>
  <dc:creator>Vanmathi</dc:creator>
  <cp:lastModifiedBy>VANMATHI S</cp:lastModifiedBy>
  <cp:revision>3</cp:revision>
  <dcterms:created xsi:type="dcterms:W3CDTF">2006-08-16T00:00:00Z</dcterms:created>
  <dcterms:modified xsi:type="dcterms:W3CDTF">2024-05-05T11:23:50Z</dcterms:modified>
  <dc:identifier>DAGANseplN0</dc:identifier>
</cp:coreProperties>
</file>